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 Troyer - Introduction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2cac3f1f5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2cac3f1f5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Mettham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cac3f1f5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cac3f1f5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 Weiland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85ec6191c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85ec6191c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Mettham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85ec6191c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85ec6191c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 Dyson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cac3f1f5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2cac3f1f5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 Dyson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cac3f1f5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2cac3f1f5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Karena Wilkinson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2cac3f1f5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2cac3f1f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Karena Wilkinson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cac3f1f5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cac3f1f5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 Weiland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2cac3f1f5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2cac3f1f5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 Dyson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2cac3f1f5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2cac3f1f5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Karena Wilkinson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0" y="48925"/>
            <a:ext cx="9144000" cy="111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274E13"/>
                </a:solidFill>
              </a:rPr>
              <a:t>Wawasee Community School Corporation</a:t>
            </a:r>
            <a:endParaRPr b="1" sz="3400">
              <a:solidFill>
                <a:srgbClr val="274E13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4" y="13108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74E13"/>
                </a:solidFill>
              </a:rPr>
              <a:t>Community Engagement - Executive Summary</a:t>
            </a:r>
            <a:endParaRPr sz="2300"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74E13"/>
                </a:solidFill>
              </a:rPr>
              <a:t>April 2023</a:t>
            </a:r>
            <a:endParaRPr sz="2300">
              <a:solidFill>
                <a:srgbClr val="274E13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7604" y="2480718"/>
            <a:ext cx="1988775" cy="19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Focus Area 4 (</a:t>
            </a:r>
            <a:r>
              <a:rPr lang="en">
                <a:solidFill>
                  <a:srgbClr val="274E13"/>
                </a:solidFill>
              </a:rPr>
              <a:t>Additional</a:t>
            </a:r>
            <a:r>
              <a:rPr lang="en">
                <a:solidFill>
                  <a:srgbClr val="274E13"/>
                </a:solidFill>
              </a:rPr>
              <a:t> Considerations)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655627" y="2610577"/>
            <a:ext cx="2383900" cy="23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/>
        </p:nvSpPr>
        <p:spPr>
          <a:xfrm>
            <a:off x="907700" y="1330150"/>
            <a:ext cx="5060400" cy="23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Expand the middle school industrial technology areas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Turf baseball and softball fields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Consider </a:t>
            </a:r>
            <a:r>
              <a:rPr lang="en">
                <a:solidFill>
                  <a:srgbClr val="274E13"/>
                </a:solidFill>
              </a:rPr>
              <a:t>outdoor</a:t>
            </a:r>
            <a:r>
              <a:rPr lang="en">
                <a:solidFill>
                  <a:srgbClr val="274E13"/>
                </a:solidFill>
              </a:rPr>
              <a:t> classroom(s)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Improve and update entrances to all schools (curb appeal)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Update district wide radio system for emergencies.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Discussion Analysis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655627" y="2610577"/>
            <a:ext cx="2383900" cy="23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625" y="1132300"/>
            <a:ext cx="412902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The Purpose and Process</a:t>
            </a:r>
            <a:endParaRPr>
              <a:solidFill>
                <a:srgbClr val="274E13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603425" y="1331250"/>
            <a:ext cx="3910500" cy="29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The primary purpose was to study and discuss educational program </a:t>
            </a:r>
            <a:r>
              <a:rPr lang="en">
                <a:solidFill>
                  <a:srgbClr val="274E13"/>
                </a:solidFill>
              </a:rPr>
              <a:t>and</a:t>
            </a:r>
            <a:r>
              <a:rPr lang="en">
                <a:solidFill>
                  <a:srgbClr val="274E13"/>
                </a:solidFill>
              </a:rPr>
              <a:t> facility needs of the school corporation, and to provide the board with a list of options to consider based upon data and feedback from several studies.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74E13"/>
                </a:solidFill>
              </a:rPr>
              <a:t>44-Member Community Advisory Task Force was Assembled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Parents, patrons, community leaders, teachers, support staff, administrators and two board members.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525" y="1202075"/>
            <a:ext cx="382097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Disclaimers</a:t>
            </a:r>
            <a:endParaRPr>
              <a:solidFill>
                <a:srgbClr val="274E13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4437250" y="1160575"/>
            <a:ext cx="4356900" cy="3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Focus is on children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Data driven decisions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Instruction must drive construction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Safety must be a priority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Focus on the immediate needs first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Strive for curriculum and program equity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Maximum utilization of current facilities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Benefits of consolidating facilities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School grade level realignment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Curb appeal as related to the various school’s brand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449" y="1181038"/>
            <a:ext cx="382097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Through the Lens of Our Vision and Mission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655627" y="2610577"/>
            <a:ext cx="2383900" cy="23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907700" y="1482550"/>
            <a:ext cx="50604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74E13"/>
                </a:solidFill>
              </a:rPr>
              <a:t>District Vision Statement</a:t>
            </a:r>
            <a:endParaRPr b="1" sz="1500"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"Our students are confident, well-rounded citizens who positively impact their communities."</a:t>
            </a:r>
            <a:endParaRPr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74E13"/>
                </a:solidFill>
              </a:rPr>
              <a:t>District Mission Statement</a:t>
            </a:r>
            <a:endParaRPr b="1" sz="1500"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"Wawasee schools partner with students, families, and communities to meet the needs of all students and empower them to reach their highest potential."</a:t>
            </a:r>
            <a:endParaRPr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Process Structure</a:t>
            </a:r>
            <a:endParaRPr>
              <a:solidFill>
                <a:srgbClr val="274E13"/>
              </a:solidFill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374300" y="1172425"/>
            <a:ext cx="4065900" cy="36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5 Meetings over the course of 1 month (1 in each school building)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Presentations on:</a:t>
            </a:r>
            <a:endParaRPr>
              <a:solidFill>
                <a:srgbClr val="274E13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Public School Finance and Bond / Debt Capacity</a:t>
            </a:r>
            <a:endParaRPr>
              <a:solidFill>
                <a:srgbClr val="274E13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Educational Program at Wawasee</a:t>
            </a:r>
            <a:endParaRPr>
              <a:solidFill>
                <a:srgbClr val="274E13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Facilities Study by Barton Coe Vilamaa</a:t>
            </a:r>
            <a:endParaRPr>
              <a:solidFill>
                <a:srgbClr val="274E13"/>
              </a:solidFill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Demographic Study by Dr. Jerry McKibben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School Tour led by building leaders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solidFill>
                  <a:srgbClr val="274E13"/>
                </a:solidFill>
              </a:rPr>
              <a:t>*90% total attendance rate for the 5 meetings.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6225" y="1285200"/>
            <a:ext cx="4466299" cy="334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Final Work Session</a:t>
            </a:r>
            <a:endParaRPr>
              <a:solidFill>
                <a:srgbClr val="274E13"/>
              </a:solidFill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4795550" y="1587325"/>
            <a:ext cx="40845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The large group was divided into 4 smaller representative (equally mixed) groups to develop a list of ideas and options based upon the data and information learned during the process.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Groups were charged with developing options for the board to consider as they move forward with plans to renovate, build new, realign building grade levels, and/or consider closing or expanding any existing facilities.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949" y="1340078"/>
            <a:ext cx="4466299" cy="3349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Focus Area 1 (Most Discussed)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655627" y="2610577"/>
            <a:ext cx="2383900" cy="23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907700" y="1330150"/>
            <a:ext cx="50604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Combine Milford Middle School with Wawasee Middle School and renovate or construct a new Milford Elementary School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New fieldhouse that could be shared by the school and community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Renovate or construct a new competitive swimming pool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New performing arts center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Focus Area 2 (Frequently Discussed)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655627" y="2610577"/>
            <a:ext cx="2383900" cy="23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907700" y="1330150"/>
            <a:ext cx="5060400" cy="19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Expand STEAM/STEM/Robotics/CTE/AP Programs and Classroom Space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Update or replace the planetarium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Wawasee needs a marketing/communication strategy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Evaluate “Alternative Learning” facilities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74E13"/>
                </a:solidFill>
              </a:rPr>
              <a:t>Focus Area 3 (Somewhat Discussed)</a:t>
            </a:r>
            <a:endParaRPr>
              <a:solidFill>
                <a:srgbClr val="274E13"/>
              </a:solidFill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655627" y="2610577"/>
            <a:ext cx="2383900" cy="23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/>
        </p:nvSpPr>
        <p:spPr>
          <a:xfrm>
            <a:off x="907700" y="1330150"/>
            <a:ext cx="5060400" cy="22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Expand preschool space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Improve parent dropoff / pickup areas at the elementary schools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Playground Updates – Equality, Modern, and Safe</a:t>
            </a:r>
            <a:endParaRPr>
              <a:solidFill>
                <a:srgbClr val="274E13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1400"/>
              <a:buChar char="-"/>
            </a:pPr>
            <a:r>
              <a:rPr lang="en">
                <a:solidFill>
                  <a:srgbClr val="274E13"/>
                </a:solidFill>
              </a:rPr>
              <a:t>Make necessary improvements as needed to HVAC units</a:t>
            </a:r>
            <a:endParaRPr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